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71" r:id="rId3"/>
    <p:sldId id="258" r:id="rId4"/>
    <p:sldId id="257" r:id="rId5"/>
    <p:sldId id="272" r:id="rId6"/>
    <p:sldId id="273" r:id="rId7"/>
    <p:sldId id="274" r:id="rId8"/>
    <p:sldId id="276" r:id="rId9"/>
    <p:sldId id="277" r:id="rId10"/>
    <p:sldId id="282" r:id="rId11"/>
    <p:sldId id="281" r:id="rId12"/>
    <p:sldId id="294" r:id="rId13"/>
    <p:sldId id="295" r:id="rId14"/>
    <p:sldId id="283" r:id="rId15"/>
    <p:sldId id="287" r:id="rId16"/>
    <p:sldId id="301" r:id="rId17"/>
    <p:sldId id="303" r:id="rId18"/>
    <p:sldId id="288" r:id="rId19"/>
    <p:sldId id="302" r:id="rId20"/>
    <p:sldId id="284" r:id="rId21"/>
    <p:sldId id="289" r:id="rId22"/>
    <p:sldId id="290" r:id="rId23"/>
    <p:sldId id="285" r:id="rId24"/>
    <p:sldId id="297" r:id="rId25"/>
    <p:sldId id="291" r:id="rId26"/>
    <p:sldId id="298" r:id="rId27"/>
    <p:sldId id="286" r:id="rId28"/>
    <p:sldId id="299" r:id="rId29"/>
    <p:sldId id="300" r:id="rId30"/>
    <p:sldId id="292" r:id="rId31"/>
    <p:sldId id="270" r:id="rId32"/>
    <p:sldId id="296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75" r:id="rId42"/>
    <p:sldId id="267" r:id="rId43"/>
    <p:sldId id="26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80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57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Update </a:t>
            </a:r>
            <a:r>
              <a:rPr lang="mr-IN" dirty="0"/>
              <a:t>–</a:t>
            </a:r>
            <a:r>
              <a:rPr lang="en" dirty="0"/>
              <a:t> </a:t>
            </a:r>
            <a:r>
              <a:rPr lang="en-CA" dirty="0"/>
              <a:t>Aug</a:t>
            </a:r>
            <a:r>
              <a:rPr lang="en" dirty="0"/>
              <a:t> </a:t>
            </a:r>
            <a:r>
              <a:rPr lang="en-CA" dirty="0"/>
              <a:t>22nd</a:t>
            </a:r>
            <a:r>
              <a:rPr lang="en" dirty="0"/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666666"/>
                </a:solidFill>
              </a:rPr>
              <a:t>Giulio</a:t>
            </a:r>
            <a:endParaRPr sz="4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687092"/>
            <a:ext cx="7472519" cy="43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DM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8" y="628842"/>
            <a:ext cx="7855331" cy="43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38B1E-680B-40F1-80A2-87B857F6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" t="19772" r="29535" b="20192"/>
          <a:stretch/>
        </p:blipFill>
        <p:spPr>
          <a:xfrm>
            <a:off x="74859" y="514275"/>
            <a:ext cx="8860411" cy="4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BAD9-EA6C-48A4-B0FA-495BB21C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1" t="22243" r="33178" b="23156"/>
          <a:stretch/>
        </p:blipFill>
        <p:spPr>
          <a:xfrm>
            <a:off x="231434" y="514275"/>
            <a:ext cx="8625490" cy="45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P1.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5" y="644986"/>
            <a:ext cx="6315740" cy="2252409"/>
          </a:xfrm>
          <a:prstGeom prst="rect">
            <a:avLst/>
          </a:prstGeom>
        </p:spPr>
      </p:pic>
      <p:pic>
        <p:nvPicPr>
          <p:cNvPr id="6" name="Picture 5" descr="P1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4" y="2891089"/>
            <a:ext cx="6315741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2.DMR.C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0" y="2895281"/>
            <a:ext cx="5341754" cy="2029867"/>
          </a:xfrm>
          <a:prstGeom prst="rect">
            <a:avLst/>
          </a:prstGeom>
        </p:spPr>
      </p:pic>
      <p:pic>
        <p:nvPicPr>
          <p:cNvPr id="4" name="Picture 3" descr="P2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1727899" y="708338"/>
            <a:ext cx="5335053" cy="22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3.DMR.CG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r="81"/>
          <a:stretch/>
        </p:blipFill>
        <p:spPr>
          <a:xfrm>
            <a:off x="2055823" y="2847679"/>
            <a:ext cx="5265681" cy="2067941"/>
          </a:xfrm>
          <a:prstGeom prst="rect">
            <a:avLst/>
          </a:prstGeom>
        </p:spPr>
      </p:pic>
      <p:pic>
        <p:nvPicPr>
          <p:cNvPr id="6" name="Picture 5" descr="P3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" r="-265"/>
          <a:stretch/>
        </p:blipFill>
        <p:spPr>
          <a:xfrm>
            <a:off x="2032458" y="789196"/>
            <a:ext cx="5308437" cy="20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1133F1F2-9394-4164-A9AD-99A6DEF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69" y="2981162"/>
            <a:ext cx="4931454" cy="2162338"/>
          </a:xfrm>
          <a:prstGeom prst="rect">
            <a:avLst/>
          </a:prstGeom>
        </p:spPr>
      </p:pic>
      <p:pic>
        <p:nvPicPr>
          <p:cNvPr id="8" name="Picture 7" descr="Chart, timeline&#10;&#10;Description automatically generated">
            <a:extLst>
              <a:ext uri="{FF2B5EF4-FFF2-40B4-BE49-F238E27FC236}">
                <a16:creationId xmlns:a16="http://schemas.microsoft.com/office/drawing/2014/main" id="{5B42C104-475D-4FD8-89E5-24D21B2F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70" y="825581"/>
            <a:ext cx="4931456" cy="21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DM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"/>
          <a:stretch/>
        </p:blipFill>
        <p:spPr>
          <a:xfrm>
            <a:off x="1494569" y="897419"/>
            <a:ext cx="5608425" cy="2053885"/>
          </a:xfrm>
          <a:prstGeom prst="rect">
            <a:avLst/>
          </a:prstGeom>
        </p:spPr>
      </p:pic>
      <p:pic>
        <p:nvPicPr>
          <p:cNvPr id="4" name="Picture 3" descr="P5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12" y="2951304"/>
            <a:ext cx="5625138" cy="1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ABE5A-5518-4F00-89D8-5AFA5DA0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46" y="3008656"/>
            <a:ext cx="4130568" cy="213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A78F0-D069-4C53-A80E-EB47110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47" y="882130"/>
            <a:ext cx="4130568" cy="21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51954"/>
            <a:ext cx="8832300" cy="88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What:  </a:t>
            </a:r>
            <a:r>
              <a:rPr lang="en-CA" sz="2000" dirty="0">
                <a:solidFill>
                  <a:srgbClr val="7F7F7F"/>
                </a:solidFill>
              </a:rPr>
              <a:t>C</a:t>
            </a:r>
            <a:r>
              <a:rPr lang="en" sz="2000" dirty="0">
                <a:solidFill>
                  <a:srgbClr val="7F7F7F"/>
                </a:solidFill>
              </a:rPr>
              <a:t>oloc</a:t>
            </a:r>
            <a:r>
              <a:rPr lang="en-CA" sz="2000" dirty="0" err="1">
                <a:solidFill>
                  <a:srgbClr val="7F7F7F"/>
                </a:solidFill>
              </a:rPr>
              <a:t>alization</a:t>
            </a:r>
            <a:r>
              <a:rPr lang="en" sz="2000" dirty="0">
                <a:solidFill>
                  <a:srgbClr val="7F7F7F"/>
                </a:solidFill>
              </a:rPr>
              <a:t> of genetic and epigenetic variants</a:t>
            </a:r>
            <a:endParaRPr sz="2000" dirty="0">
              <a:solidFill>
                <a:srgbClr val="7F7F7F"/>
              </a:solidFill>
            </a:endParaRPr>
          </a:p>
        </p:txBody>
      </p:sp>
      <p:pic>
        <p:nvPicPr>
          <p:cNvPr id="4" name="Shape 161"/>
          <p:cNvPicPr preferRelativeResize="0"/>
          <p:nvPr/>
        </p:nvPicPr>
        <p:blipFill rotWithShape="1">
          <a:blip r:embed="rId3">
            <a:alphaModFix/>
          </a:blip>
          <a:srcRect l="1941" t="6987"/>
          <a:stretch/>
        </p:blipFill>
        <p:spPr>
          <a:xfrm>
            <a:off x="7013863" y="1270000"/>
            <a:ext cx="2060863" cy="92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0"/>
          <p:cNvSpPr txBox="1">
            <a:spLocks/>
          </p:cNvSpPr>
          <p:nvPr/>
        </p:nvSpPr>
        <p:spPr>
          <a:xfrm>
            <a:off x="0" y="720153"/>
            <a:ext cx="9005456" cy="42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SzPts val="1600"/>
              <a:buNone/>
            </a:pPr>
            <a:r>
              <a:rPr lang="en-CA" sz="600" dirty="0">
                <a:solidFill>
                  <a:srgbClr val="FFFFFF"/>
                </a:solidFill>
              </a:rPr>
              <a:t>-</a:t>
            </a:r>
            <a:r>
              <a:rPr lang="en" sz="1600" dirty="0">
                <a:solidFill>
                  <a:schemeClr val="tx1"/>
                </a:solidFill>
              </a:rPr>
              <a:t>Goals</a:t>
            </a:r>
            <a:endParaRPr lang="en-CA" sz="1600" dirty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Evidence for genetic variants causing epigenetic variants: 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QTL studies show causality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(Das 2015,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Kilpien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McVicker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2013)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Prelim results: colocalization above statistical baseline.</a:t>
            </a: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r>
              <a:rPr lang="en-US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Compare colocalization in different conditions: VC effects, functional regions, CGIs and histone enrichment.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Difference in colocalization across normal and cancer samples suggests a change in regulatory machinery.</a:t>
            </a:r>
            <a:endParaRPr lang="en-CA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samples of different people acts as a baseline of naturally occurring DMRs, some explainable by VCs, some not.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and tumour samples as measurement of genetic variants impacting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, or machinery damage affecting global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 patterns.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Tumour adjacent as baseline for natural variation between similar samples, or as intermediate sample.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I expect a larger fraction of </a:t>
            </a:r>
            <a:r>
              <a:rPr lang="en-CA" sz="1200" dirty="0" err="1">
                <a:solidFill>
                  <a:schemeClr val="tx1"/>
                </a:solidFill>
              </a:rPr>
              <a:t>tumor</a:t>
            </a:r>
            <a:r>
              <a:rPr lang="en-CA" sz="1200" dirty="0">
                <a:solidFill>
                  <a:schemeClr val="tx1"/>
                </a:solidFill>
              </a:rPr>
              <a:t> DMRs to not be explainable by VCs, but tumour will have many somatic mutations and resulting DMRs.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26904" y="1824182"/>
            <a:ext cx="1588823" cy="466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44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1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620601"/>
            <a:ext cx="7336465" cy="43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 descr="P3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70" y="2467797"/>
            <a:ext cx="4809981" cy="2675703"/>
          </a:xfrm>
          <a:prstGeom prst="rect">
            <a:avLst/>
          </a:prstGeom>
        </p:spPr>
      </p:pic>
      <p:pic>
        <p:nvPicPr>
          <p:cNvPr id="8" name="Picture 7" descr="P2.VC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125"/>
            <a:ext cx="4965404" cy="32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36"/>
            <a:ext cx="5391025" cy="298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B4415-02FF-4E3A-B915-66562894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6" y="2158411"/>
            <a:ext cx="4462584" cy="29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10" name="Picture 9" descr="P2.VC+DMR.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2" y="514275"/>
            <a:ext cx="7823616" cy="43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8" name="Picture 7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75"/>
            <a:ext cx="5573511" cy="3086137"/>
          </a:xfrm>
          <a:prstGeom prst="rect">
            <a:avLst/>
          </a:prstGeom>
        </p:spPr>
      </p:pic>
      <p:pic>
        <p:nvPicPr>
          <p:cNvPr id="7" name="Picture 6" descr="P5.VC+DMR.S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10" y="1871330"/>
            <a:ext cx="5610790" cy="32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3" name="Picture 2" descr="P2.VC+DMR.lo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0" y="514275"/>
            <a:ext cx="8222784" cy="44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5" name="Picture 4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" y="535538"/>
            <a:ext cx="4755090" cy="2632964"/>
          </a:xfrm>
          <a:prstGeom prst="rect">
            <a:avLst/>
          </a:prstGeom>
        </p:spPr>
      </p:pic>
      <p:pic>
        <p:nvPicPr>
          <p:cNvPr id="6" name="Picture 5" descr="P5.VC+DMR.lo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62" y="1750802"/>
            <a:ext cx="6157059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3" name="Picture 2" descr="P3.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" y="1086948"/>
            <a:ext cx="8724772" cy="35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4" name="Picture 3" descr="P3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0" y="669848"/>
            <a:ext cx="7853353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6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A61F4-6384-49D3-9651-A7D29C1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7" y="2900775"/>
            <a:ext cx="4922874" cy="2221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9EEC5-5464-4E38-B078-6C61DA98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606"/>
            <a:ext cx="4221126" cy="217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73978-EB77-4C12-A75A-A9528CD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26" y="791711"/>
            <a:ext cx="4922873" cy="215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DC362-1BB1-4596-BCCC-C2FBF1E2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91713"/>
            <a:ext cx="4221126" cy="21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5259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378795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2482408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69" name="Shape 69"/>
          <p:cNvSpPr txBox="1"/>
          <p:nvPr/>
        </p:nvSpPr>
        <p:spPr>
          <a:xfrm>
            <a:off x="-552413" y="675231"/>
            <a:ext cx="9880787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(1) Mutations in binding domains -| TF binding -| gene expression 	-&gt; local epigenetic change </a:t>
            </a:r>
            <a:r>
              <a:rPr lang="en-CA" sz="1300" dirty="0">
                <a:solidFill>
                  <a:schemeClr val="bg1">
                    <a:lumMod val="50000"/>
                  </a:schemeClr>
                </a:solidFill>
              </a:rPr>
              <a:t>(Matsubara 2012)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(2) Mutation on </a:t>
            </a:r>
            <a:r>
              <a:rPr lang="en-CA" sz="1300" dirty="0" err="1"/>
              <a:t>Cis</a:t>
            </a:r>
            <a:r>
              <a:rPr lang="en-CA" sz="1300" dirty="0"/>
              <a:t>-regulatory epigenetic signals 		-&gt; local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(3) Mutation on Trans-regulatory DNA </a:t>
            </a:r>
            <a:r>
              <a:rPr lang="en-CA" sz="1300" dirty="0">
                <a:solidFill>
                  <a:srgbClr val="7F7F7F"/>
                </a:solidFill>
              </a:rPr>
              <a:t>(</a:t>
            </a:r>
            <a:r>
              <a:rPr lang="en-CA" sz="1300" dirty="0" err="1">
                <a:solidFill>
                  <a:srgbClr val="7F7F7F"/>
                </a:solidFill>
              </a:rPr>
              <a:t>ncRNA</a:t>
            </a:r>
            <a:r>
              <a:rPr lang="en-CA" sz="1300" dirty="0">
                <a:solidFill>
                  <a:srgbClr val="7F7F7F"/>
                </a:solidFill>
              </a:rPr>
              <a:t>? 3D chromatin?)</a:t>
            </a:r>
            <a:r>
              <a:rPr lang="en-CA" sz="1300" dirty="0"/>
              <a:t>	-&gt; distal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(4) Mutation on epigenetic machinery </a:t>
            </a:r>
            <a:r>
              <a:rPr lang="en-CA" sz="1300" dirty="0">
                <a:solidFill>
                  <a:srgbClr val="7F7F7F"/>
                </a:solidFill>
              </a:rPr>
              <a:t>(HATs, HMTs, HDACs, </a:t>
            </a:r>
            <a:r>
              <a:rPr lang="en-CA" sz="1300" dirty="0" err="1">
                <a:solidFill>
                  <a:srgbClr val="7F7F7F"/>
                </a:solidFill>
              </a:rPr>
              <a:t>etc</a:t>
            </a:r>
            <a:r>
              <a:rPr lang="en-CA" sz="1300" dirty="0">
                <a:solidFill>
                  <a:srgbClr val="7F7F7F"/>
                </a:solidFill>
              </a:rPr>
              <a:t>) </a:t>
            </a:r>
            <a:r>
              <a:rPr lang="en-CA" sz="1300" dirty="0"/>
              <a:t>	-&gt; global change in epigenetic regulation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7837425" y="2482420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2383495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34669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210945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032045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2801345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2570370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67845" y="211125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67845" y="216803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46947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257672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52025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009150" y="24640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009163" y="241606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2854818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244149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2942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240520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343270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368595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3403095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083395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085645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2979745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2732595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0358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2606620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085645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08789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08332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2966045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297062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2915420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034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3503145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2854820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2879683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3468595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2959108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2963683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2908483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03037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172370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3493470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375148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3960770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223670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3416895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3394995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3796395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158745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232870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3453695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042845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flipV="1">
            <a:off x="4502850" y="2980182"/>
            <a:ext cx="168290" cy="596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092145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95848" y="3229202"/>
            <a:ext cx="1664452" cy="389318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55434" y="3414231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25288" y="4515465"/>
            <a:ext cx="370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colocalize with DMRs. Maybe differentiate between (1) and (2) by annotations of VCs (upstream, </a:t>
            </a:r>
            <a:r>
              <a:rPr lang="en-US" sz="1000" dirty="0" err="1"/>
              <a:t>nc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mr-IN" sz="1000" dirty="0"/>
              <a:t>…</a:t>
            </a:r>
            <a:r>
              <a:rPr lang="en-US" sz="1000" dirty="0"/>
              <a:t>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79437" y="4089181"/>
            <a:ext cx="253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do </a:t>
            </a:r>
            <a:r>
              <a:rPr lang="en-US" sz="1000" b="1" dirty="0"/>
              <a:t>not</a:t>
            </a:r>
            <a:r>
              <a:rPr lang="en-US" sz="1000" dirty="0"/>
              <a:t> colocalize with DMRs.</a:t>
            </a:r>
            <a:br>
              <a:rPr lang="en-US" sz="1000" dirty="0"/>
            </a:br>
            <a:r>
              <a:rPr lang="en-US" sz="1000" dirty="0"/>
              <a:t>Requires sequence similarity and DE analysis to estimate properly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281743" y="3650648"/>
            <a:ext cx="1862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Many VCs do </a:t>
            </a:r>
            <a:r>
              <a:rPr lang="en-US" sz="1100" b="1" dirty="0"/>
              <a:t>not</a:t>
            </a:r>
            <a:r>
              <a:rPr lang="en-US" sz="1100" dirty="0"/>
              <a:t> colocalize with DMRs. Expected in tumors compared to normal cells. 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1660090" y="2639827"/>
            <a:ext cx="298944" cy="3351538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16200000">
            <a:off x="5428797" y="2621356"/>
            <a:ext cx="283229" cy="249295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6200000">
            <a:off x="7985121" y="2677562"/>
            <a:ext cx="294618" cy="149208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6" name="Picture 5" descr="P2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" y="514275"/>
            <a:ext cx="4542354" cy="2181554"/>
          </a:xfrm>
          <a:prstGeom prst="rect">
            <a:avLst/>
          </a:prstGeom>
        </p:spPr>
      </p:pic>
      <p:pic>
        <p:nvPicPr>
          <p:cNvPr id="8" name="Picture 7" descr="P1.HM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" y="2683286"/>
            <a:ext cx="4351207" cy="2441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FBC0D-899D-423F-9F00-FFD165F4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7" y="0"/>
            <a:ext cx="4191714" cy="2508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C83D1-1807-4639-A06B-F14D1802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85" y="2452372"/>
            <a:ext cx="4795282" cy="25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833787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039-A66A-441A-BEF6-9B532A64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999E0-F268-4F48-A520-239C9D35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P1.VC+DMR.impact.png">
            <a:extLst>
              <a:ext uri="{FF2B5EF4-FFF2-40B4-BE49-F238E27FC236}">
                <a16:creationId xmlns:a16="http://schemas.microsoft.com/office/drawing/2014/main" id="{A973E1F4-3D26-4EA2-A05F-5E961304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"/>
            <a:ext cx="5827693" cy="51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1) Split genome into 400bp chunks </a:t>
            </a:r>
            <a:br>
              <a:rPr lang="en" sz="900" dirty="0"/>
            </a:br>
            <a:r>
              <a:rPr lang="en" sz="900" dirty="0"/>
              <a:t>	- Defined arbitrary regions for contrasting datasets that localize differently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- 400bp is small enough to not envelop multiple functionally different regions 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2) DMR - 𝜒2 test on methylation calls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Add counts over 400bp region -&gt; enough coverage for 𝜒</a:t>
            </a:r>
            <a:r>
              <a:rPr lang="en" sz="800" dirty="0"/>
              <a:t>2</a:t>
            </a:r>
            <a:r>
              <a:rPr lang="en" sz="900" dirty="0"/>
              <a:t> criteria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Adjusted residual approaches a normal distribution with outliers</a:t>
            </a:r>
            <a:br>
              <a:rPr lang="en" sz="900" dirty="0"/>
            </a:br>
            <a:r>
              <a:rPr lang="en" sz="900" dirty="0"/>
              <a:t>	- Adjusted residual = (O - E) / sqrt(E * (1 - p</a:t>
            </a:r>
            <a:r>
              <a:rPr lang="en" sz="600" dirty="0"/>
              <a:t>row</a:t>
            </a:r>
            <a:r>
              <a:rPr lang="en" sz="900" dirty="0"/>
              <a:t>) * (1 - p</a:t>
            </a:r>
            <a:r>
              <a:rPr lang="en" sz="600" dirty="0"/>
              <a:t>col</a:t>
            </a:r>
            <a:r>
              <a:rPr lang="en" sz="900" dirty="0"/>
              <a:t>))</a:t>
            </a:r>
            <a:br>
              <a:rPr lang="en" sz="900" dirty="0"/>
            </a:br>
            <a:r>
              <a:rPr lang="en" sz="900" dirty="0"/>
              <a:t>	- 𝜒</a:t>
            </a:r>
            <a:r>
              <a:rPr lang="en" sz="800" dirty="0"/>
              <a:t>2 </a:t>
            </a:r>
            <a:r>
              <a:rPr lang="en" sz="900" dirty="0"/>
              <a:t>finds DMRs within group:</a:t>
            </a:r>
            <a:br>
              <a:rPr lang="en" sz="900" dirty="0"/>
            </a:br>
            <a:r>
              <a:rPr lang="en" sz="800" dirty="0"/>
              <a:t>		- All from same patient -&gt; Test contribution of models with and without cancer </a:t>
            </a:r>
            <a:br>
              <a:rPr lang="en" sz="800" dirty="0"/>
            </a:br>
            <a:r>
              <a:rPr lang="en" sz="800" dirty="0"/>
              <a:t>		- All Normal and Tumour-adjacent samples -&gt; baseline in normal tissue</a:t>
            </a:r>
            <a:br>
              <a:rPr lang="en" sz="800" dirty="0"/>
            </a:br>
            <a:r>
              <a:rPr lang="en" sz="800" dirty="0"/>
              <a:t>		- All Tumour samples -&gt; baseline in cancer tissue</a:t>
            </a:r>
            <a:br>
              <a:rPr lang="en" sz="600" dirty="0"/>
            </a:br>
            <a:r>
              <a:rPr lang="en" sz="1200" dirty="0"/>
              <a:t>3) DHM - Enriched regions from FindER  </a:t>
            </a:r>
            <a:br>
              <a:rPr lang="en" sz="1600" dirty="0"/>
            </a:br>
            <a:r>
              <a:rPr lang="en" sz="1000" dirty="0"/>
              <a:t>	</a:t>
            </a:r>
            <a:r>
              <a:rPr lang="en" sz="900" dirty="0"/>
              <a:t>- BED file with 3 columns:  </a:t>
            </a:r>
            <a:r>
              <a:rPr lang="en" sz="900" dirty="0">
                <a:solidFill>
                  <a:srgbClr val="999999"/>
                </a:solidFill>
              </a:rPr>
              <a:t>Chromosome</a:t>
            </a:r>
            <a:r>
              <a:rPr lang="en" sz="900" dirty="0"/>
              <a:t> | </a:t>
            </a:r>
            <a:r>
              <a:rPr lang="en" sz="900" dirty="0">
                <a:solidFill>
                  <a:srgbClr val="999999"/>
                </a:solidFill>
              </a:rPr>
              <a:t>Region Start </a:t>
            </a:r>
            <a:r>
              <a:rPr lang="en" sz="900" dirty="0"/>
              <a:t>| </a:t>
            </a:r>
            <a:r>
              <a:rPr lang="en" sz="900" dirty="0">
                <a:solidFill>
                  <a:srgbClr val="999999"/>
                </a:solidFill>
              </a:rPr>
              <a:t>Region Stop</a:t>
            </a:r>
            <a:br>
              <a:rPr lang="en" sz="900" dirty="0"/>
            </a:br>
            <a:r>
              <a:rPr lang="en" sz="900" dirty="0"/>
              <a:t>	- Set 1 for genome chunks that overlap with enriched regions listed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4) VCs - query VCFs to list variants </a:t>
            </a:r>
            <a:r>
              <a:rPr lang="en" sz="900" dirty="0"/>
              <a:t> </a:t>
            </a:r>
            <a:br>
              <a:rPr lang="en" sz="900" dirty="0"/>
            </a:br>
            <a:r>
              <a:rPr lang="en" sz="900" dirty="0"/>
              <a:t> 	- obtain genotypes, zygosity and functional annotation</a:t>
            </a:r>
            <a:br>
              <a:rPr lang="en" sz="900" dirty="0"/>
            </a:br>
            <a:r>
              <a:rPr lang="en" sz="900" dirty="0"/>
              <a:t>	- contrast tumour and normal samples to isolate somatic mutations </a:t>
            </a:r>
            <a:br>
              <a:rPr lang="en" sz="900" dirty="0"/>
            </a:br>
            <a:r>
              <a:rPr lang="en" sz="900" dirty="0"/>
              <a:t>	- count the amount of mutations in each genome 400pb chunk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5) Count VCs close to or within DMRs, DHMs, or both. 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Other samples’ VCs serve as statistical baseline </a:t>
            </a:r>
            <a:br>
              <a:rPr lang="en" sz="900" dirty="0"/>
            </a:br>
            <a:r>
              <a:rPr lang="en" sz="900" dirty="0"/>
              <a:t>	- If models 1 and 2 hold, VCs co-locate with DMRs and DHMs, so count is higher than baseline </a:t>
            </a:r>
            <a:br>
              <a:rPr lang="en" sz="900" dirty="0"/>
            </a:br>
            <a:r>
              <a:rPr lang="en" sz="900" dirty="0"/>
              <a:t>	- Analysis shows a </a:t>
            </a:r>
            <a:r>
              <a:rPr lang="en" sz="900" b="1" dirty="0"/>
              <a:t>connection between DMR and VCs</a:t>
            </a:r>
            <a:endParaRPr sz="9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 dirty="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5107112" y="185534"/>
            <a:ext cx="2241175" cy="180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How:  </a:t>
            </a:r>
            <a:r>
              <a:rPr lang="en-CA" sz="2000" dirty="0">
                <a:solidFill>
                  <a:srgbClr val="7F7F7F"/>
                </a:solidFill>
              </a:rPr>
              <a:t>Integrating data by region</a:t>
            </a:r>
            <a:endParaRPr sz="2000" dirty="0">
              <a:solidFill>
                <a:srgbClr val="7F7F7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2451" y="660051"/>
            <a:ext cx="9051549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>
                <a:solidFill>
                  <a:schemeClr val="tx1"/>
                </a:solidFill>
              </a:rPr>
              <a:t>Data available</a:t>
            </a:r>
            <a:endParaRPr sz="16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WGS</a:t>
            </a:r>
            <a:r>
              <a:rPr lang="en-CA" sz="1100" dirty="0">
                <a:solidFill>
                  <a:schemeClr val="tx1"/>
                </a:solidFill>
              </a:rPr>
              <a:t> -&gt; parse VCF to obtain info about region-function, effect on gene, severity, biotype, </a:t>
            </a:r>
            <a:r>
              <a:rPr lang="en-CA" sz="1100" dirty="0" err="1">
                <a:solidFill>
                  <a:schemeClr val="tx1"/>
                </a:solidFill>
              </a:rPr>
              <a:t>zygosity</a:t>
            </a:r>
            <a:r>
              <a:rPr lang="en-CA" sz="1100" dirty="0">
                <a:solidFill>
                  <a:schemeClr val="tx1"/>
                </a:solidFill>
              </a:rPr>
              <a:t>, quantity, </a:t>
            </a:r>
            <a:r>
              <a:rPr lang="en-CA" sz="1100" dirty="0" err="1">
                <a:solidFill>
                  <a:schemeClr val="tx1"/>
                </a:solidFill>
              </a:rPr>
              <a:t>etc</a:t>
            </a:r>
            <a:r>
              <a:rPr lang="en-CA" sz="1100" dirty="0">
                <a:solidFill>
                  <a:schemeClr val="tx1"/>
                </a:solidFill>
              </a:rPr>
              <a:t>  </a:t>
            </a:r>
            <a:endParaRPr sz="11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WGBS</a:t>
            </a:r>
            <a:r>
              <a:rPr lang="en-CA" sz="1100" dirty="0">
                <a:solidFill>
                  <a:schemeClr val="tx1"/>
                </a:solidFill>
              </a:rPr>
              <a:t> -&gt; run chi squared analysis to find DMRs. Groups by each patient </a:t>
            </a:r>
            <a:r>
              <a:rPr lang="en-CA" sz="1000" dirty="0">
                <a:solidFill>
                  <a:schemeClr val="tx1"/>
                </a:solidFill>
              </a:rPr>
              <a:t>(Tum, </a:t>
            </a:r>
            <a:r>
              <a:rPr lang="en-CA" sz="1000" dirty="0" err="1">
                <a:solidFill>
                  <a:schemeClr val="tx1"/>
                </a:solidFill>
              </a:rPr>
              <a:t>tumAdj</a:t>
            </a:r>
            <a:r>
              <a:rPr lang="en-CA" sz="1000" dirty="0">
                <a:solidFill>
                  <a:schemeClr val="tx1"/>
                </a:solidFill>
              </a:rPr>
              <a:t>, Norm) </a:t>
            </a:r>
            <a:r>
              <a:rPr lang="en-CA" sz="1100" dirty="0">
                <a:solidFill>
                  <a:schemeClr val="tx1"/>
                </a:solidFill>
              </a:rPr>
              <a:t>and by each cell type </a:t>
            </a:r>
            <a:r>
              <a:rPr lang="en-CA" sz="1000" dirty="0">
                <a:solidFill>
                  <a:schemeClr val="tx1"/>
                </a:solidFill>
              </a:rPr>
              <a:t>(Tum, Norm) </a:t>
            </a:r>
            <a:endParaRPr sz="10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ChIP-seq</a:t>
            </a:r>
            <a:r>
              <a:rPr lang="en-CA" sz="1100" dirty="0">
                <a:solidFill>
                  <a:schemeClr val="tx1"/>
                </a:solidFill>
              </a:rPr>
              <a:t> -&gt; from findER2 enrichment files, label each region as mostly enriched or not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 sz="1100" dirty="0">
                <a:solidFill>
                  <a:schemeClr val="tx1"/>
                </a:solidFill>
              </a:rPr>
              <a:t>CGI positions -&gt; from hg38 files, classify if region is mostly a CGI or not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 dirty="0">
                <a:solidFill>
                  <a:srgbClr val="A90805"/>
                </a:solidFill>
              </a:rPr>
              <a:t>N</a:t>
            </a:r>
            <a:r>
              <a:rPr lang="en-CA" sz="1100" dirty="0" err="1">
                <a:solidFill>
                  <a:srgbClr val="A90805"/>
                </a:solidFill>
              </a:rPr>
              <a:t>ot</a:t>
            </a:r>
            <a:r>
              <a:rPr lang="en-CA" sz="1100" dirty="0">
                <a:solidFill>
                  <a:srgbClr val="A90805"/>
                </a:solidFill>
              </a:rPr>
              <a:t> used: </a:t>
            </a:r>
            <a:r>
              <a:rPr lang="en" sz="1100" dirty="0">
                <a:solidFill>
                  <a:schemeClr val="tx1"/>
                </a:solidFill>
              </a:rPr>
              <a:t>RNA-seq and miRNA-seq</a:t>
            </a:r>
            <a:r>
              <a:rPr lang="en-CA" sz="1100" dirty="0">
                <a:solidFill>
                  <a:schemeClr val="tx1"/>
                </a:solidFill>
              </a:rPr>
              <a:t>. DE analysis would be too time consuming and not contribute significantly to analysis</a:t>
            </a:r>
          </a:p>
          <a:p>
            <a:pPr marL="158750" indent="0">
              <a:buSzPts val="1100"/>
              <a:buNone/>
            </a:pPr>
            <a:endParaRPr lang="en-CA" sz="1500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CA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Split genome into 400bp chunks to find DMRs, then integrate all </a:t>
            </a:r>
            <a:r>
              <a:rPr lang="en-US" sz="1100" dirty="0" err="1">
                <a:solidFill>
                  <a:schemeClr val="tx1"/>
                </a:solidFill>
              </a:rPr>
              <a:t>datatypes</a:t>
            </a:r>
            <a:r>
              <a:rPr lang="en-US" sz="1100" dirty="0">
                <a:solidFill>
                  <a:schemeClr val="tx1"/>
                </a:solidFill>
              </a:rPr>
              <a:t> describing each chunk.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large enough to have good coverage in WGBS across chi squared thresholds.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small enough to avoid conclusions over unrelated genomic regions (</a:t>
            </a:r>
            <a:r>
              <a:rPr lang="en-US" sz="1100" dirty="0" err="1">
                <a:solidFill>
                  <a:schemeClr val="tx1"/>
                </a:solidFill>
              </a:rPr>
              <a:t>CpG</a:t>
            </a:r>
            <a:r>
              <a:rPr lang="en-US" sz="1100" dirty="0">
                <a:solidFill>
                  <a:schemeClr val="tx1"/>
                </a:solidFill>
              </a:rPr>
              <a:t> methylation influences up to 2kb region according to Tony).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Edge effects can cause issue, but shouldn’t be significant across whole genome.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Groupings for DMR analysis with chi squared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endParaRPr lang="en-US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normal vs. tum </a:t>
            </a:r>
            <a:r>
              <a:rPr lang="en-US" sz="1200" dirty="0" err="1">
                <a:solidFill>
                  <a:schemeClr val="tx1"/>
                </a:solidFill>
              </a:rPr>
              <a:t>adj</a:t>
            </a:r>
            <a:r>
              <a:rPr lang="en-US" sz="1200" dirty="0">
                <a:solidFill>
                  <a:schemeClr val="tx1"/>
                </a:solidFill>
              </a:rPr>
              <a:t> vs. tumor (for each of 6 patients) -&gt; information about tumor formation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normal samples (of all 6 patients) -&gt; baseline amount of DMRs explainable by VCs 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tumor samples (of all 6 patients) -&gt; too varied to be a baseline, but a useful sanity check</a:t>
            </a:r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1467" y="922626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7-06 at 12.0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3" y="176553"/>
            <a:ext cx="2450310" cy="2270904"/>
          </a:xfrm>
          <a:prstGeom prst="rect">
            <a:avLst/>
          </a:prstGeom>
        </p:spPr>
      </p:pic>
      <p:pic>
        <p:nvPicPr>
          <p:cNvPr id="6" name="Picture 5" descr="Screen Shot 2018-07-06 at 12.08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6484842" y="193637"/>
            <a:ext cx="2433495" cy="2243919"/>
          </a:xfrm>
          <a:prstGeom prst="rect">
            <a:avLst/>
          </a:prstGeom>
        </p:spPr>
      </p:pic>
      <p:pic>
        <p:nvPicPr>
          <p:cNvPr id="7" name="Picture 6" descr="Screen Shot 2018-07-06 at 12.0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9" y="2631194"/>
            <a:ext cx="2473901" cy="2278090"/>
          </a:xfrm>
          <a:prstGeom prst="rect">
            <a:avLst/>
          </a:prstGeom>
        </p:spPr>
      </p:pic>
      <p:pic>
        <p:nvPicPr>
          <p:cNvPr id="8" name="Picture 7" descr="Screen Shot 2018-07-06 at 12.09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2722317"/>
            <a:ext cx="2456527" cy="2271576"/>
          </a:xfrm>
          <a:prstGeom prst="rect">
            <a:avLst/>
          </a:prstGeom>
        </p:spPr>
      </p:pic>
      <p:pic>
        <p:nvPicPr>
          <p:cNvPr id="9" name="Picture 8" descr="Screen Shot 2018-07-06 at 12.09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35" y="2745099"/>
            <a:ext cx="2462345" cy="2272203"/>
          </a:xfrm>
          <a:prstGeom prst="rect">
            <a:avLst/>
          </a:prstGeom>
        </p:spPr>
      </p:pic>
      <p:pic>
        <p:nvPicPr>
          <p:cNvPr id="10" name="Picture 9" descr="Screen Shot 2018-07-06 at 12.13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" y="216419"/>
            <a:ext cx="2215535" cy="20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7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data tables with all the info</a:t>
            </a:r>
          </a:p>
        </p:txBody>
      </p:sp>
      <p:pic>
        <p:nvPicPr>
          <p:cNvPr id="4" name="Picture 3" descr="Screen Shot 2018-08-13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9" b="51219"/>
          <a:stretch/>
        </p:blipFill>
        <p:spPr>
          <a:xfrm>
            <a:off x="0" y="1412035"/>
            <a:ext cx="9146932" cy="1335853"/>
          </a:xfrm>
          <a:prstGeom prst="rect">
            <a:avLst/>
          </a:prstGeom>
        </p:spPr>
      </p:pic>
      <p:pic>
        <p:nvPicPr>
          <p:cNvPr id="6" name="Picture 5" descr="Screen Shot 2018-08-13 at 10.32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4"/>
          <a:stretch/>
        </p:blipFill>
        <p:spPr>
          <a:xfrm>
            <a:off x="-1108191" y="3473406"/>
            <a:ext cx="10888983" cy="127754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282044" y="-519547"/>
            <a:ext cx="340591" cy="7383320"/>
          </a:xfrm>
          <a:prstGeom prst="rightBrace">
            <a:avLst>
              <a:gd name="adj1" fmla="val 240152"/>
              <a:gd name="adj2" fmla="val 3253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pic>
        <p:nvPicPr>
          <p:cNvPr id="6" name="Picture 5" descr="Screen Shot 2018-08-14 at 12.4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2" y="1961053"/>
            <a:ext cx="2764736" cy="2841820"/>
          </a:xfrm>
          <a:prstGeom prst="rect">
            <a:avLst/>
          </a:prstGeom>
        </p:spPr>
      </p:pic>
      <p:pic>
        <p:nvPicPr>
          <p:cNvPr id="7" name="Picture 6" descr="Screen Shot 2018-08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71" y="1897790"/>
            <a:ext cx="2869612" cy="2944009"/>
          </a:xfrm>
          <a:prstGeom prst="rect">
            <a:avLst/>
          </a:prstGeom>
        </p:spPr>
      </p:pic>
      <p:pic>
        <p:nvPicPr>
          <p:cNvPr id="9" name="Picture 8" descr="Screen Shot 2018-08-14 at 12.40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6"/>
          <a:stretch/>
        </p:blipFill>
        <p:spPr>
          <a:xfrm>
            <a:off x="274655" y="1746940"/>
            <a:ext cx="2485444" cy="3158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47" y="1362516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amounts for reference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333" y="2098852"/>
            <a:ext cx="1068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cutoffs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6946" y="2321144"/>
            <a:ext cx="291946" cy="924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9648" y="2340609"/>
            <a:ext cx="149278" cy="3227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5923" y="1378665"/>
            <a:ext cx="24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Counts of VCs in each condition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0202" y="1385081"/>
            <a:ext cx="292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 down of each group or condition</a:t>
            </a:r>
          </a:p>
        </p:txBody>
      </p:sp>
    </p:spTree>
    <p:extLst>
      <p:ext uri="{BB962C8B-B14F-4D97-AF65-F5344CB8AC3E}">
        <p14:creationId xmlns:p14="http://schemas.microsoft.com/office/powerpoint/2010/main" val="374536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6745" y="1338185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with Histone Mods</a:t>
            </a:r>
          </a:p>
        </p:txBody>
      </p:sp>
      <p:pic>
        <p:nvPicPr>
          <p:cNvPr id="19" name="Picture 18" descr="Screen Shot 2018-08-14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67" y="1704070"/>
            <a:ext cx="303309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Validation plots</a:t>
            </a:r>
          </a:p>
          <a:p>
            <a:r>
              <a:rPr lang="en-US" dirty="0"/>
              <a:t>Differential methylation in cancers</a:t>
            </a:r>
          </a:p>
          <a:p>
            <a:r>
              <a:rPr lang="en-US" dirty="0"/>
              <a:t>Variant Calls colocalizing with Differentially Methylated Regions</a:t>
            </a:r>
          </a:p>
          <a:p>
            <a:r>
              <a:rPr lang="en-US" dirty="0"/>
              <a:t>Robustness checks</a:t>
            </a:r>
          </a:p>
          <a:p>
            <a:r>
              <a:rPr lang="en-US" dirty="0"/>
              <a:t>Histone Mods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 descr="global.ratio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578597"/>
            <a:ext cx="7485877" cy="44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73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6060</TotalTime>
  <Words>1577</Words>
  <Application>Microsoft Office PowerPoint</Application>
  <PresentationFormat>On-screen Show (16:9)</PresentationFormat>
  <Paragraphs>160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Work Update – Aug 22nd   Giulio</vt:lpstr>
      <vt:lpstr>What:  Colocalization of genetic and epigenetic variants</vt:lpstr>
      <vt:lpstr>Models</vt:lpstr>
      <vt:lpstr>How:  Integrating data by region</vt:lpstr>
      <vt:lpstr>Comparison data tables with all the info</vt:lpstr>
      <vt:lpstr>Count entries with specific conditions</vt:lpstr>
      <vt:lpstr>Count entries with specific conditions</vt:lpstr>
      <vt:lpstr>Early results</vt:lpstr>
      <vt:lpstr>Validation plots</vt:lpstr>
      <vt:lpstr>Validation plots</vt:lpstr>
      <vt:lpstr>Validation plots</vt:lpstr>
      <vt:lpstr>Validation plots</vt:lpstr>
      <vt:lpstr>Validation plots</vt:lpstr>
      <vt:lpstr>Differential methylation in cancers </vt:lpstr>
      <vt:lpstr>Differential methylation in cancers </vt:lpstr>
      <vt:lpstr>Differential methylation in cancers </vt:lpstr>
      <vt:lpstr>Differential methylation in cancers </vt:lpstr>
      <vt:lpstr>Differential methylation in cancers  the undermutated tumours </vt:lpstr>
      <vt:lpstr>Differential methylation in cancers  the undermutated tumours </vt:lpstr>
      <vt:lpstr>Variant Calls colocalizing with DMRs </vt:lpstr>
      <vt:lpstr>Variant Calls colocalizing with DMRs </vt:lpstr>
      <vt:lpstr>Variant Calls colocalizing with DMRs the undermutated tumours </vt:lpstr>
      <vt:lpstr>Robustness check 1: only consider SNPs</vt:lpstr>
      <vt:lpstr>Robustness check 1: only consider SNPs</vt:lpstr>
      <vt:lpstr>Robustness check 2: Loosen criteria for DMRs</vt:lpstr>
      <vt:lpstr>Robustness check 2: Loosen criteria for DMRs</vt:lpstr>
      <vt:lpstr>Histone Mods</vt:lpstr>
      <vt:lpstr>Histone Mods</vt:lpstr>
      <vt:lpstr>Histone Mods</vt:lpstr>
      <vt:lpstr>Histone Mods</vt:lpstr>
      <vt:lpstr>Complementary slides</vt:lpstr>
      <vt:lpstr>PowerPoint Presentation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Giulio Prignolato</cp:lastModifiedBy>
  <cp:revision>40</cp:revision>
  <dcterms:modified xsi:type="dcterms:W3CDTF">2021-07-04T00:25:02Z</dcterms:modified>
</cp:coreProperties>
</file>